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4" r:id="rId4"/>
    <p:sldId id="262" r:id="rId5"/>
    <p:sldId id="263" r:id="rId6"/>
    <p:sldId id="260" r:id="rId7"/>
    <p:sldId id="267" r:id="rId8"/>
    <p:sldId id="259" r:id="rId9"/>
    <p:sldId id="375" r:id="rId10"/>
    <p:sldId id="376" r:id="rId11"/>
    <p:sldId id="377" r:id="rId12"/>
    <p:sldId id="266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CCFF"/>
    <a:srgbClr val="BD5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8"/>
    <p:restoredTop sz="94577"/>
  </p:normalViewPr>
  <p:slideViewPr>
    <p:cSldViewPr snapToGrid="0" snapToObjects="1">
      <p:cViewPr varScale="1">
        <p:scale>
          <a:sx n="112" d="100"/>
          <a:sy n="112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2" d="100"/>
          <a:sy n="72" d="100"/>
        </p:scale>
        <p:origin x="238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D0D072-5168-764E-A001-9CD064C89302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AE65E-9297-2C47-A566-8E238EDA5911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059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FCF667-B726-AD42-9418-A488C8F5550D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3C67A-5331-B542-98CD-370D7C3B65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8084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4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103445" y="2952746"/>
            <a:ext cx="10783754" cy="2158687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6035726" y="5301208"/>
            <a:ext cx="5851473" cy="864096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C3037F1C-9ECF-B445-9555-F4498EAEF0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30245" y="2928934"/>
            <a:ext cx="11274520" cy="222825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矩形 32"/>
          <p:cNvSpPr/>
          <p:nvPr/>
        </p:nvSpPr>
        <p:spPr>
          <a:xfrm>
            <a:off x="5747657" y="5229200"/>
            <a:ext cx="6257108" cy="1008112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矩形 21"/>
          <p:cNvSpPr/>
          <p:nvPr/>
        </p:nvSpPr>
        <p:spPr>
          <a:xfrm>
            <a:off x="730247" y="2928934"/>
            <a:ext cx="373199" cy="2228258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矩形 31"/>
          <p:cNvSpPr/>
          <p:nvPr/>
        </p:nvSpPr>
        <p:spPr>
          <a:xfrm>
            <a:off x="5747657" y="5229200"/>
            <a:ext cx="288069" cy="1008112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graphicFrame>
        <p:nvGraphicFramePr>
          <p:cNvPr id="28673" name="Object 64"/>
          <p:cNvGraphicFramePr>
            <a:graphicFrameLocks noChangeAspect="1"/>
          </p:cNvGraphicFramePr>
          <p:nvPr/>
        </p:nvGraphicFramePr>
        <p:xfrm>
          <a:off x="-42" y="214291"/>
          <a:ext cx="2446868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9" name="PhotoImpact" r:id="rId3" imgW="1429152" imgH="1429152" progId="">
                  <p:embed/>
                </p:oleObj>
              </mc:Choice>
              <mc:Fallback>
                <p:oleObj name="PhotoImpact" r:id="rId3" imgW="1429152" imgH="142915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2" y="214291"/>
                        <a:ext cx="2446868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4" name="Object 65"/>
          <p:cNvGraphicFramePr>
            <a:graphicFrameLocks/>
          </p:cNvGraphicFramePr>
          <p:nvPr/>
        </p:nvGraphicFramePr>
        <p:xfrm>
          <a:off x="2381224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0" name="PhotoImpact" r:id="rId5" imgW="1444633" imgH="1444633" progId="">
                  <p:embed/>
                </p:oleObj>
              </mc:Choice>
              <mc:Fallback>
                <p:oleObj name="PhotoImpact" r:id="rId5" imgW="1444633" imgH="1444633" progId="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24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66"/>
          <p:cNvGraphicFramePr>
            <a:graphicFrameLocks/>
          </p:cNvGraphicFramePr>
          <p:nvPr/>
        </p:nvGraphicFramePr>
        <p:xfrm>
          <a:off x="4762491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" name="PhotoImpact" r:id="rId7" imgW="1401845" imgH="1401845" progId="">
                  <p:embed/>
                </p:oleObj>
              </mc:Choice>
              <mc:Fallback>
                <p:oleObj name="PhotoImpact" r:id="rId7" imgW="1401845" imgH="1401845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491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67"/>
          <p:cNvGraphicFramePr>
            <a:graphicFrameLocks/>
          </p:cNvGraphicFramePr>
          <p:nvPr/>
        </p:nvGraphicFramePr>
        <p:xfrm>
          <a:off x="7143757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" name="PhotoImpact" r:id="rId9" imgW="993566" imgH="993566" progId="">
                  <p:embed/>
                </p:oleObj>
              </mc:Choice>
              <mc:Fallback>
                <p:oleObj name="PhotoImpact" r:id="rId9" imgW="993566" imgH="993566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7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60"/>
          <p:cNvSpPr>
            <a:spLocks noChangeArrowheads="1"/>
          </p:cNvSpPr>
          <p:nvPr/>
        </p:nvSpPr>
        <p:spPr bwMode="black">
          <a:xfrm>
            <a:off x="0" y="2049441"/>
            <a:ext cx="12192000" cy="714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16" name="Rectangle 63"/>
          <p:cNvSpPr>
            <a:spLocks noChangeArrowheads="1"/>
          </p:cNvSpPr>
          <p:nvPr/>
        </p:nvSpPr>
        <p:spPr bwMode="gray">
          <a:xfrm>
            <a:off x="3247136" y="2087542"/>
            <a:ext cx="8944865" cy="7524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992778" y="2130286"/>
            <a:ext cx="1116469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zh-TW" sz="32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Department</a:t>
            </a:r>
            <a:r>
              <a:rPr lang="en-US" altLang="zh-TW" sz="3200" b="1" kern="1200" baseline="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of Information Management </a:t>
            </a:r>
            <a:r>
              <a:rPr lang="en-US" altLang="zh-TW" sz="32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NSYSU </a:t>
            </a:r>
            <a:endParaRPr lang="zh-TW" altLang="en-US" sz="32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27" name="Picture 403" descr="åç«ä¸­å±±å¤§å­¸ãçåçæå°çµæ"/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885"/>
          <a:stretch/>
        </p:blipFill>
        <p:spPr bwMode="auto">
          <a:xfrm>
            <a:off x="146894" y="5274177"/>
            <a:ext cx="3476840" cy="96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" name="Picture 409" descr="åç«ä¸­å±±å¤§å­¸ãçåçæå°çµæ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342" y="274565"/>
            <a:ext cx="2485939" cy="17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03" descr="åç«ä¸­å±±å¤§å­¸ãçåçæå°çµæ">
            <a:extLst>
              <a:ext uri="{FF2B5EF4-FFF2-40B4-BE49-F238E27FC236}">
                <a16:creationId xmlns:a16="http://schemas.microsoft.com/office/drawing/2014/main" id="{6F335130-019D-F84B-9637-1949827FB3D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92"/>
          <a:stretch/>
        </p:blipFill>
        <p:spPr bwMode="auto">
          <a:xfrm>
            <a:off x="3780439" y="5274177"/>
            <a:ext cx="1810512" cy="96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7F1C-9ECF-B445-9555-F4498EAEF0B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7F1C-9ECF-B445-9555-F4498EAEF0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2133" y="152400"/>
            <a:ext cx="10550267" cy="990600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 algn="just">
              <a:spcBef>
                <a:spcPts val="1800"/>
              </a:spcBef>
              <a:buClrTx/>
              <a:buSzPct val="84000"/>
              <a:defRPr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just">
              <a:spcBef>
                <a:spcPts val="1100"/>
              </a:spcBef>
              <a:buClr>
                <a:srgbClr val="0070C0"/>
              </a:buClr>
              <a:buSzPct val="97000"/>
              <a:defRPr sz="24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2pPr>
            <a:lvl3pPr algn="just">
              <a:buClr>
                <a:schemeClr val="accent4">
                  <a:lumMod val="50000"/>
                </a:schemeClr>
              </a:buClr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3pPr>
            <a:lvl4pPr algn="just"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4pPr>
            <a:lvl5pPr algn="just"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pic>
        <p:nvPicPr>
          <p:cNvPr id="7" name="Picture 2" descr="NSYSU MIS"/>
          <p:cNvPicPr>
            <a:picLocks noChangeAspect="1" noChangeArrowheads="1"/>
          </p:cNvPicPr>
          <p:nvPr/>
        </p:nvPicPr>
        <p:blipFill>
          <a:blip r:embed="rId2" cstate="print"/>
          <a:srcRect b="50001"/>
          <a:stretch>
            <a:fillRect/>
          </a:stretch>
        </p:blipFill>
        <p:spPr bwMode="auto">
          <a:xfrm>
            <a:off x="-42" y="6215106"/>
            <a:ext cx="1904969" cy="714356"/>
          </a:xfrm>
          <a:prstGeom prst="rect">
            <a:avLst/>
          </a:prstGeom>
          <a:noFill/>
        </p:spPr>
      </p:pic>
      <p:pic>
        <p:nvPicPr>
          <p:cNvPr id="9" name="Picture 2" descr="NSYSU MIS"/>
          <p:cNvPicPr>
            <a:picLocks noChangeAspect="1" noChangeArrowheads="1"/>
          </p:cNvPicPr>
          <p:nvPr/>
        </p:nvPicPr>
        <p:blipFill>
          <a:blip r:embed="rId2" cstate="print"/>
          <a:srcRect t="50001"/>
          <a:stretch>
            <a:fillRect/>
          </a:stretch>
        </p:blipFill>
        <p:spPr bwMode="auto">
          <a:xfrm>
            <a:off x="10287032" y="6143644"/>
            <a:ext cx="1904969" cy="714356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6851904" y="-73252"/>
            <a:ext cx="538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Department</a:t>
            </a:r>
            <a:r>
              <a:rPr lang="en-US" altLang="zh-TW" sz="1800" b="1" baseline="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Information Management </a:t>
            </a:r>
            <a:r>
              <a:rPr lang="en-US" altLang="zh-TW" sz="1800" b="1" kern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NSYSU </a:t>
            </a:r>
            <a:endParaRPr lang="zh-TW" altLang="en-US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lh3.googleusercontent.com/TVWuCAwBLRu09J_QJTEKBxBnndxYhyhX49cR5ADPZD-kRGAme8MJZgUZJowTurbmHfE98Zb5ckmMpc2sJPqIzjj3Kt_yK7UNNukrbk3JPhOoKj8qz7lLvVAb1fznyIvT6X1ZR51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6"/>
          <a:stretch/>
        </p:blipFill>
        <p:spPr bwMode="auto">
          <a:xfrm>
            <a:off x="-42" y="152400"/>
            <a:ext cx="1032175" cy="9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9616136" y="6267619"/>
            <a:ext cx="609600" cy="552994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shade val="30000"/>
                  <a:satMod val="115000"/>
                </a:srgbClr>
              </a:gs>
              <a:gs pos="53000">
                <a:srgbClr val="00B0F0"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00B0F0"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EB3B23B-CFAE-475F-AD6B-49365679B693}" type="slidenum">
              <a:rPr lang="zh-TW" altLang="en-US" smtClean="0">
                <a:latin typeface="Times New Roman" charset="0"/>
                <a:ea typeface="Times New Roman" charset="0"/>
                <a:cs typeface="Times New Roman" charset="0"/>
              </a:rPr>
              <a:pPr/>
              <a:t>‹#›</a:t>
            </a:fld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Picture 15" descr="http://t0.gstatic.com/images?q=tbn:ANd9GcS29dJSN8_YcyD8_EEFwfGznUzBCGcEDcomfAHMtrJhOGW1QNg2uA&amp;t=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381721" y="319340"/>
            <a:ext cx="763969" cy="7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C3037F1C-9ECF-B445-9555-F4498EAEF0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7F1C-9ECF-B445-9555-F4498EAEF0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7F1C-9ECF-B445-9555-F4498EAEF0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7F1C-9ECF-B445-9555-F4498EAEF0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7F1C-9ECF-B445-9555-F4498EAEF0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7F1C-9ECF-B445-9555-F4498EAEF0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TW" altLang="en-US"/>
              <a:t>將圖片拖曳至版面配置區或按一下圖示以新增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37F1C-9ECF-B445-9555-F4498EAEF0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2EC545-59FB-0844-A6C0-941BAC610684}" type="datetimeFigureOut">
              <a:rPr kumimoji="1" lang="zh-TW" altLang="en-US" smtClean="0"/>
              <a:t>2022/3/23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3037F1C-9ECF-B445-9555-F4498EAEF0BF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8" name="直線接點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158110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perswithcode.com/" TargetMode="External"/><Relationship Id="rId4" Type="http://schemas.openxmlformats.org/officeDocument/2006/relationships/hyperlink" Target="https://github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nytimes.com/2020/04/05/opinion/coronavirus-google-searches.html?action=click&amp;module=Opinion&amp;pgtype=Homepage&amp;fbclid=IwAR0ek2S4mFKrNFCpdDdp5dL1pxVinbX_ij1db6eY7f5rZnbvaXYKkfvI-U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75737" y="2992583"/>
            <a:ext cx="10742190" cy="2308626"/>
          </a:xfrm>
        </p:spPr>
        <p:txBody>
          <a:bodyPr>
            <a:noAutofit/>
          </a:bodyPr>
          <a:lstStyle/>
          <a:p>
            <a:pPr algn="ctr"/>
            <a:r>
              <a:rPr lang="en-US" altLang="zh-TW" sz="8000" dirty="0"/>
              <a:t>Midterm Project</a:t>
            </a:r>
            <a:br>
              <a:rPr lang="en-US" altLang="zh-TW" sz="8000" dirty="0"/>
            </a:br>
            <a:r>
              <a:rPr lang="en-US" altLang="zh-TW" sz="2400" dirty="0"/>
              <a:t>2022-03-23</a:t>
            </a:r>
            <a:endParaRPr lang="en-US" altLang="zh-TW" sz="8800" dirty="0">
              <a:effectLst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Speaker: </a:t>
            </a:r>
            <a:r>
              <a:rPr kumimoji="1" lang="en-US" altLang="zh-TW" sz="2800" b="1" dirty="0" err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Jhih</a:t>
            </a:r>
            <a:r>
              <a:rPr kumimoji="1" lang="en-US" altLang="zh-TW" sz="2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-Yuan Huang</a:t>
            </a:r>
            <a:endParaRPr kumimoji="1" lang="zh-TW" altLang="en-US" sz="2800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F66D7889-4E9A-A847-A371-B21A8824B125}"/>
              </a:ext>
            </a:extLst>
          </p:cNvPr>
          <p:cNvSpPr/>
          <p:nvPr/>
        </p:nvSpPr>
        <p:spPr>
          <a:xfrm>
            <a:off x="1258783" y="6282048"/>
            <a:ext cx="581891" cy="403761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9A18463F-7AD5-5743-81A1-9132B588A921}"/>
              </a:ext>
            </a:extLst>
          </p:cNvPr>
          <p:cNvSpPr/>
          <p:nvPr/>
        </p:nvSpPr>
        <p:spPr>
          <a:xfrm>
            <a:off x="1341910" y="636319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D1C6006-0960-394E-9CC8-B5B929F65BA1}"/>
              </a:ext>
            </a:extLst>
          </p:cNvPr>
          <p:cNvSpPr/>
          <p:nvPr/>
        </p:nvSpPr>
        <p:spPr>
          <a:xfrm>
            <a:off x="1613064" y="6363194"/>
            <a:ext cx="144000" cy="144000"/>
          </a:xfrm>
          <a:prstGeom prst="ellipse">
            <a:avLst/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10CB05F-B677-C74D-9780-B8CD10389401}"/>
              </a:ext>
            </a:extLst>
          </p:cNvPr>
          <p:cNvSpPr txBox="1"/>
          <p:nvPr/>
        </p:nvSpPr>
        <p:spPr>
          <a:xfrm>
            <a:off x="1742201" y="6268978"/>
            <a:ext cx="187743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TW" sz="2000" b="1" u="sng" dirty="0">
                <a:ln>
                  <a:solidFill>
                    <a:srgbClr val="00B0F0"/>
                  </a:solidFill>
                </a:ln>
                <a:latin typeface="Monaco" pitchFamily="2" charset="0"/>
                <a:ea typeface="+mj-ea"/>
                <a:cs typeface="Consolas" panose="020B0609020204030204" pitchFamily="49" charset="0"/>
              </a:rPr>
              <a:t> MIS AI LAB</a:t>
            </a:r>
            <a:endParaRPr kumimoji="1" lang="zh-TW" altLang="en-US" sz="2000" b="1" u="sng" dirty="0">
              <a:ln>
                <a:solidFill>
                  <a:srgbClr val="00B0F0"/>
                </a:solidFill>
              </a:ln>
              <a:latin typeface="Monaco" pitchFamily="2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13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FE3C8C-A5B7-5748-A90F-2D3C3DEA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相關文獻搜尋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FF88D6-F2F1-A744-9206-1A32A9FE31F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8A942B-AB7B-C04E-9156-7DD80A367DCA}"/>
              </a:ext>
            </a:extLst>
          </p:cNvPr>
          <p:cNvSpPr/>
          <p:nvPr/>
        </p:nvSpPr>
        <p:spPr>
          <a:xfrm>
            <a:off x="5091004" y="2397513"/>
            <a:ext cx="1773044" cy="22748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28BE86-6686-2043-B04E-16F4BCFD3BF3}"/>
              </a:ext>
            </a:extLst>
          </p:cNvPr>
          <p:cNvSpPr txBox="1"/>
          <p:nvPr/>
        </p:nvSpPr>
        <p:spPr>
          <a:xfrm>
            <a:off x="5246767" y="328797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>
                <a:latin typeface="+mj-ea"/>
                <a:ea typeface="+mj-ea"/>
              </a:rPr>
              <a:t>某一篇文獻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1F026289-3347-7F49-A4EB-3FBE1E42BEE6}"/>
              </a:ext>
            </a:extLst>
          </p:cNvPr>
          <p:cNvCxnSpPr/>
          <p:nvPr/>
        </p:nvCxnSpPr>
        <p:spPr>
          <a:xfrm flipH="1">
            <a:off x="987356" y="3511300"/>
            <a:ext cx="4103648" cy="23637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524BAF7-7D71-9046-853B-32E59E1ABC99}"/>
              </a:ext>
            </a:extLst>
          </p:cNvPr>
          <p:cNvSpPr txBox="1"/>
          <p:nvPr/>
        </p:nvSpPr>
        <p:spPr>
          <a:xfrm>
            <a:off x="572791" y="3688080"/>
            <a:ext cx="4338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latin typeface="+mj-ea"/>
                <a:ea typeface="+mj-ea"/>
              </a:rPr>
              <a:t>Introduction, background, related work</a:t>
            </a:r>
          </a:p>
          <a:p>
            <a:r>
              <a:rPr kumimoji="1" lang="en-US" altLang="zh-TW" sz="2000" b="1" dirty="0">
                <a:latin typeface="+mj-ea"/>
                <a:ea typeface="+mj-ea"/>
              </a:rPr>
              <a:t>reference</a:t>
            </a:r>
            <a:endParaRPr kumimoji="1" lang="zh-TW" altLang="en-US" sz="2000" b="1" dirty="0">
              <a:latin typeface="+mj-ea"/>
              <a:ea typeface="+mj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C54D03-A97D-6049-BB39-0A9D820A4E12}"/>
              </a:ext>
            </a:extLst>
          </p:cNvPr>
          <p:cNvSpPr txBox="1"/>
          <p:nvPr/>
        </p:nvSpPr>
        <p:spPr>
          <a:xfrm>
            <a:off x="2008280" y="293496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>
                <a:latin typeface="+mj-ea"/>
                <a:ea typeface="+mj-ea"/>
              </a:rPr>
              <a:t>過去的相關研究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00EBDED-1373-CC4F-B0B7-5498835F02E2}"/>
              </a:ext>
            </a:extLst>
          </p:cNvPr>
          <p:cNvCxnSpPr>
            <a:cxnSpLocks/>
          </p:cNvCxnSpPr>
          <p:nvPr/>
        </p:nvCxnSpPr>
        <p:spPr>
          <a:xfrm>
            <a:off x="6864048" y="3534937"/>
            <a:ext cx="4629017" cy="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F40528-1373-DD43-97E3-28F9CA564370}"/>
              </a:ext>
            </a:extLst>
          </p:cNvPr>
          <p:cNvSpPr txBox="1"/>
          <p:nvPr/>
        </p:nvSpPr>
        <p:spPr>
          <a:xfrm>
            <a:off x="7966743" y="288786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000" b="1" dirty="0">
                <a:latin typeface="+mj-ea"/>
                <a:ea typeface="+mj-ea"/>
              </a:rPr>
              <a:t>之後的相關研究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021967-4455-5344-9E7E-988167B409BE}"/>
              </a:ext>
            </a:extLst>
          </p:cNvPr>
          <p:cNvSpPr txBox="1"/>
          <p:nvPr/>
        </p:nvSpPr>
        <p:spPr>
          <a:xfrm>
            <a:off x="7155018" y="3680687"/>
            <a:ext cx="3627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>
                <a:latin typeface="+mj-ea"/>
                <a:ea typeface="+mj-ea"/>
              </a:rPr>
              <a:t>Google scholar 『</a:t>
            </a:r>
            <a:r>
              <a:rPr kumimoji="1" lang="zh-TW" altLang="en-US" sz="2000" b="1" dirty="0">
                <a:latin typeface="+mj-ea"/>
                <a:ea typeface="+mj-ea"/>
              </a:rPr>
              <a:t>被引用</a:t>
            </a:r>
            <a:r>
              <a:rPr kumimoji="1" lang="en-US" altLang="zh-TW" sz="2000" b="1" dirty="0">
                <a:latin typeface="+mj-ea"/>
                <a:ea typeface="+mj-ea"/>
              </a:rPr>
              <a:t>』</a:t>
            </a:r>
            <a:r>
              <a:rPr kumimoji="1" lang="zh-TW" altLang="en-US" sz="2000" b="1" dirty="0">
                <a:latin typeface="+mj-ea"/>
                <a:ea typeface="+mj-ea"/>
              </a:rPr>
              <a:t>連結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B846E17-7F58-6C46-A31D-EC5C48812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68" y="4744840"/>
            <a:ext cx="8775700" cy="2032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63F8AC5-9979-5745-ADDE-F9A586745D55}"/>
              </a:ext>
            </a:extLst>
          </p:cNvPr>
          <p:cNvSpPr/>
          <p:nvPr/>
        </p:nvSpPr>
        <p:spPr>
          <a:xfrm>
            <a:off x="4556502" y="6156960"/>
            <a:ext cx="1421024" cy="491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91238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14F3F-7FF1-6849-A744-259F5FB0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關鍵字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317C2A-3B61-AD4E-BFB6-0E48872C66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1F54E3-F94B-0649-A11F-30D0301D2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13" y="1219199"/>
            <a:ext cx="10848069" cy="46081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B9CCFF6-2FC4-D543-B943-C1A57875F587}"/>
              </a:ext>
            </a:extLst>
          </p:cNvPr>
          <p:cNvSpPr/>
          <p:nvPr/>
        </p:nvSpPr>
        <p:spPr>
          <a:xfrm>
            <a:off x="893913" y="5254442"/>
            <a:ext cx="5677368" cy="491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9361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A64C9A-8DE3-FE49-B889-B3D1C5C2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EF9743-6D01-EB43-9613-A032236EFF4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/>
              <a:t>Kaggle: </a:t>
            </a:r>
            <a:r>
              <a:rPr kumimoji="1" lang="en-US" altLang="zh-TW" dirty="0">
                <a:hlinkClick r:id="rId2"/>
              </a:rPr>
              <a:t>https://www.kaggle.com/</a:t>
            </a:r>
            <a:endParaRPr kumimoji="1" lang="en-US" altLang="zh-TW" dirty="0"/>
          </a:p>
          <a:p>
            <a:r>
              <a:rPr kumimoji="1" lang="en-US" altLang="zh-TW" dirty="0"/>
              <a:t>Google scholar: </a:t>
            </a:r>
            <a:r>
              <a:rPr kumimoji="1" lang="en-US" altLang="zh-TW" dirty="0">
                <a:hlinkClick r:id="rId3"/>
              </a:rPr>
              <a:t>https://scholar.google.com/</a:t>
            </a:r>
            <a:endParaRPr kumimoji="1" lang="en-US" altLang="zh-TW" dirty="0"/>
          </a:p>
          <a:p>
            <a:r>
              <a:rPr kumimoji="1" lang="en-US" altLang="zh-TW" dirty="0" err="1"/>
              <a:t>Github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4"/>
              </a:rPr>
              <a:t>https://github.com/</a:t>
            </a:r>
            <a:endParaRPr kumimoji="1" lang="en-US" altLang="zh-TW" dirty="0"/>
          </a:p>
          <a:p>
            <a:r>
              <a:rPr kumimoji="1" lang="en-US" altLang="zh-TW" dirty="0" err="1"/>
              <a:t>Paperwithcode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5"/>
              </a:rPr>
              <a:t>https://paperswithcode.com/</a:t>
            </a: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396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F373DFCE-24C0-FE48-B069-C578A510885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TW" dirty="0"/>
              <a:t>Data Science Venn Diagram</a:t>
            </a:r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4497B1B-E783-4147-8663-04C85887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專案的目的</a:t>
            </a: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9496973-29DC-4750-A92F-4799A92BE179}"/>
              </a:ext>
            </a:extLst>
          </p:cNvPr>
          <p:cNvSpPr>
            <a:spLocks noChangeAspect="1"/>
          </p:cNvSpPr>
          <p:nvPr/>
        </p:nvSpPr>
        <p:spPr>
          <a:xfrm>
            <a:off x="3424038" y="1898042"/>
            <a:ext cx="2844000" cy="2844000"/>
          </a:xfrm>
          <a:prstGeom prst="ellipse">
            <a:avLst/>
          </a:prstGeom>
          <a:solidFill>
            <a:srgbClr val="FF99FF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9E6110A-D507-49AF-8540-300B511654FA}"/>
              </a:ext>
            </a:extLst>
          </p:cNvPr>
          <p:cNvSpPr/>
          <p:nvPr/>
        </p:nvSpPr>
        <p:spPr>
          <a:xfrm rot="18735430">
            <a:off x="3479827" y="2904544"/>
            <a:ext cx="2182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/>
              <a:t>Programming</a:t>
            </a:r>
            <a:endParaRPr lang="zh-TW" altLang="en-US" sz="2400" b="1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738975D-AA1D-49C2-9CE8-F63ADDF52E7A}"/>
              </a:ext>
            </a:extLst>
          </p:cNvPr>
          <p:cNvSpPr>
            <a:spLocks noChangeAspect="1"/>
          </p:cNvSpPr>
          <p:nvPr/>
        </p:nvSpPr>
        <p:spPr>
          <a:xfrm>
            <a:off x="5224649" y="1931497"/>
            <a:ext cx="2844000" cy="2844000"/>
          </a:xfrm>
          <a:prstGeom prst="ellipse">
            <a:avLst/>
          </a:prstGeom>
          <a:solidFill>
            <a:srgbClr val="92D05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F27E29-4FEE-4AC5-A17C-4C22EE4EC8CE}"/>
              </a:ext>
            </a:extLst>
          </p:cNvPr>
          <p:cNvSpPr/>
          <p:nvPr/>
        </p:nvSpPr>
        <p:spPr>
          <a:xfrm rot="2618719">
            <a:off x="6058764" y="2912587"/>
            <a:ext cx="2056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/>
              <a:t>Math &amp; Stats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FD32B689-1F71-4151-A340-6A41B9F1EF1F}"/>
              </a:ext>
            </a:extLst>
          </p:cNvPr>
          <p:cNvSpPr>
            <a:spLocks noChangeAspect="1"/>
          </p:cNvSpPr>
          <p:nvPr/>
        </p:nvSpPr>
        <p:spPr>
          <a:xfrm>
            <a:off x="4350083" y="3448307"/>
            <a:ext cx="2844000" cy="2844000"/>
          </a:xfrm>
          <a:prstGeom prst="ellipse">
            <a:avLst/>
          </a:prstGeom>
          <a:solidFill>
            <a:srgbClr val="00B0F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5FCA72-2ABC-4895-9FAA-F980B5A51D82}"/>
              </a:ext>
            </a:extLst>
          </p:cNvPr>
          <p:cNvSpPr/>
          <p:nvPr/>
        </p:nvSpPr>
        <p:spPr>
          <a:xfrm>
            <a:off x="4522161" y="4966917"/>
            <a:ext cx="2522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dirty="0"/>
              <a:t>Communication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E3561A-D862-4DD2-92E8-997743138868}"/>
              </a:ext>
            </a:extLst>
          </p:cNvPr>
          <p:cNvSpPr/>
          <p:nvPr/>
        </p:nvSpPr>
        <p:spPr>
          <a:xfrm>
            <a:off x="5348954" y="2821320"/>
            <a:ext cx="859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Machine Learning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7015AE-3787-450A-B7B4-169E8CEA8137}"/>
              </a:ext>
            </a:extLst>
          </p:cNvPr>
          <p:cNvSpPr/>
          <p:nvPr/>
        </p:nvSpPr>
        <p:spPr>
          <a:xfrm>
            <a:off x="6017764" y="4063072"/>
            <a:ext cx="10830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/>
              <a:t>Traditional Research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2AB939E-760D-49F1-B7E4-28CD3BC89E61}"/>
              </a:ext>
            </a:extLst>
          </p:cNvPr>
          <p:cNvSpPr/>
          <p:nvPr/>
        </p:nvSpPr>
        <p:spPr>
          <a:xfrm>
            <a:off x="5230505" y="3509196"/>
            <a:ext cx="10830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/>
              <a:t>Data Science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9FFBA97-D89B-426E-9141-E76941CCE7C5}"/>
              </a:ext>
            </a:extLst>
          </p:cNvPr>
          <p:cNvSpPr/>
          <p:nvPr/>
        </p:nvSpPr>
        <p:spPr>
          <a:xfrm>
            <a:off x="2584965" y="4679326"/>
            <a:ext cx="17224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Danger Zone!!</a:t>
            </a:r>
          </a:p>
        </p:txBody>
      </p:sp>
      <p:cxnSp>
        <p:nvCxnSpPr>
          <p:cNvPr id="19" name="接點: 弧形 18">
            <a:extLst>
              <a:ext uri="{FF2B5EF4-FFF2-40B4-BE49-F238E27FC236}">
                <a16:creationId xmlns:a16="http://schemas.microsoft.com/office/drawing/2014/main" id="{57D6036E-B96D-4C8C-A3C3-583FB62AED4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54394" y="3723313"/>
            <a:ext cx="359315" cy="144120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703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4E6ADC-86D4-0F4E-A5F7-9AC4778E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Mining feat. </a:t>
            </a:r>
            <a:r>
              <a:rPr kumimoji="1" lang="zh-TW" altLang="en-US" dirty="0"/>
              <a:t>傳染病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9BDB46-496E-044B-9B9A-48CF2176D8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美國數據分析專家</a:t>
            </a:r>
            <a:r>
              <a:rPr lang="zh-TW" altLang="en-US" dirty="0">
                <a:hlinkClick r:id="rId2"/>
              </a:rPr>
              <a:t>賽斯（</a:t>
            </a:r>
            <a:r>
              <a:rPr lang="en" altLang="zh-TW" dirty="0">
                <a:hlinkClick r:id="rId2"/>
              </a:rPr>
              <a:t>Seth Stephens-Davidowitz</a:t>
            </a:r>
            <a:r>
              <a:rPr lang="zh-TW" altLang="en" dirty="0">
                <a:hlinkClick r:id="rId2"/>
              </a:rPr>
              <a:t>）</a:t>
            </a:r>
            <a:r>
              <a:rPr lang="zh-TW" altLang="en-US" dirty="0"/>
              <a:t>發現，在紐約、紐澤西、路易斯安那、密西根這</a:t>
            </a:r>
            <a:r>
              <a:rPr lang="en-US" altLang="zh-TW" dirty="0"/>
              <a:t>4</a:t>
            </a:r>
            <a:r>
              <a:rPr lang="zh-TW" altLang="en-US" dirty="0"/>
              <a:t>個疫情最嚴重的地區，在疫情爆發幾週以前，人們搜尋「聞不到味道」（</a:t>
            </a:r>
            <a:r>
              <a:rPr lang="en" altLang="zh-TW" dirty="0"/>
              <a:t>I can’t smell</a:t>
            </a:r>
            <a:r>
              <a:rPr lang="zh-TW" altLang="en" dirty="0"/>
              <a:t>）</a:t>
            </a:r>
            <a:r>
              <a:rPr lang="zh-TW" altLang="en-US" dirty="0"/>
              <a:t>的比例已大為提升，顯示許多人早已有病情徵兆；後來也證實，「失去嗅覺」為美國地區確診者的主要症狀之一。</a:t>
            </a:r>
            <a:endParaRPr lang="en-US" altLang="zh-TW" dirty="0"/>
          </a:p>
          <a:p>
            <a:r>
              <a:rPr lang="zh-TW" altLang="en-US" dirty="0"/>
              <a:t>早在</a:t>
            </a:r>
            <a:r>
              <a:rPr lang="en-US" altLang="zh-TW" dirty="0"/>
              <a:t>2009</a:t>
            </a:r>
            <a:r>
              <a:rPr lang="zh-TW" altLang="en-US" dirty="0"/>
              <a:t>年，就有學者在</a:t>
            </a:r>
            <a:r>
              <a:rPr lang="en-US" altLang="zh-TW" dirty="0"/>
              <a:t>《</a:t>
            </a:r>
            <a:r>
              <a:rPr lang="zh-TW" altLang="en-US" dirty="0"/>
              <a:t>自然</a:t>
            </a:r>
            <a:r>
              <a:rPr lang="en-US" altLang="zh-TW" dirty="0"/>
              <a:t>》</a:t>
            </a:r>
            <a:r>
              <a:rPr lang="zh-TW" altLang="en-US" dirty="0"/>
              <a:t>（</a:t>
            </a:r>
            <a:r>
              <a:rPr lang="en" altLang="zh-TW" dirty="0"/>
              <a:t>Nature</a:t>
            </a:r>
            <a:r>
              <a:rPr lang="zh-TW" altLang="en" dirty="0"/>
              <a:t>）</a:t>
            </a:r>
            <a:r>
              <a:rPr lang="zh-TW" altLang="en-US" dirty="0"/>
              <a:t>期刊發表</a:t>
            </a:r>
            <a:r>
              <a:rPr lang="en" altLang="zh-TW" dirty="0"/>
              <a:t>Google</a:t>
            </a:r>
            <a:r>
              <a:rPr lang="zh-TW" altLang="en-US" dirty="0"/>
              <a:t>關鍵字與流行病的研究。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704757-0F4A-384F-A537-BBCEC0E3D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16" y="4115231"/>
            <a:ext cx="68707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3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B42F0-BC7E-3245-B9CA-2111FB5A4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3BBC30-3EF4-7741-A41C-C1BDE018F7A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C5F746-F2C7-4745-B6C7-FB89CF67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720" y="0"/>
            <a:ext cx="6145481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12FE7F2-7CF6-C949-9518-B8950BA9C928}"/>
              </a:ext>
            </a:extLst>
          </p:cNvPr>
          <p:cNvSpPr/>
          <p:nvPr/>
        </p:nvSpPr>
        <p:spPr>
          <a:xfrm>
            <a:off x="0" y="1926979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solidFill>
                  <a:srgbClr val="333333"/>
                </a:solidFill>
                <a:latin typeface="+mj-ea"/>
                <a:ea typeface="+mj-ea"/>
              </a:rPr>
              <a:t>登革熱病例群聚地圖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720E7E-6B5C-084B-85D6-6DF403EBBFE4}"/>
              </a:ext>
            </a:extLst>
          </p:cNvPr>
          <p:cNvSpPr/>
          <p:nvPr/>
        </p:nvSpPr>
        <p:spPr>
          <a:xfrm>
            <a:off x="5977653" y="76200"/>
            <a:ext cx="6382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</a:t>
            </a:r>
            <a:r>
              <a:rPr lang="en" altLang="zh-TW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cdcdengue.azurewebsites.net</a:t>
            </a:r>
            <a:r>
              <a:rPr lang="en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" altLang="zh-TW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denguecluster.aspx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344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006970-A0E0-9F4A-80E6-BAD899262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315D1F-3DD0-FF4A-8109-62034E8504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1852F9-D326-7441-A46C-30465B0D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451"/>
            <a:ext cx="12192000" cy="52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4D9EB7-014A-E54E-BDB1-B3C127F7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D43445-199D-BB4C-8CAD-6F4F7C672B8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020ADA6-9444-CF40-AE1F-D0AA982DD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035"/>
            <a:ext cx="12192000" cy="544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15919-2AC5-B14D-BFB5-C4808904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站在巨人的肩膀上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8746CE-CF7A-4345-AE9A-BFCC40A4DE3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研究論文與文獻的重要性</a:t>
            </a:r>
            <a:endParaRPr kumimoji="1" lang="en-US" altLang="zh-TW" dirty="0"/>
          </a:p>
          <a:p>
            <a:pPr lvl="1"/>
            <a:r>
              <a:rPr kumimoji="1" lang="zh-TW" altLang="en-US" b="1" dirty="0">
                <a:solidFill>
                  <a:srgbClr val="FF0000"/>
                </a:solidFill>
              </a:rPr>
              <a:t>應用與理論之間橋樑</a:t>
            </a:r>
            <a:endParaRPr kumimoji="1" lang="en-US" altLang="zh-TW" b="1" dirty="0">
              <a:solidFill>
                <a:srgbClr val="FF0000"/>
              </a:solidFill>
            </a:endParaRPr>
          </a:p>
          <a:p>
            <a:pPr lvl="1"/>
            <a:r>
              <a:rPr kumimoji="1" lang="zh-TW" altLang="en-US" dirty="0"/>
              <a:t>培養科技論文的閱讀能力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學習最新技術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尋找解決問題的方法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尋找新的研究議題</a:t>
            </a:r>
          </a:p>
          <a:p>
            <a:endParaRPr kumimoji="1" lang="zh-TW" altLang="en-US" dirty="0"/>
          </a:p>
        </p:txBody>
      </p:sp>
      <p:pic>
        <p:nvPicPr>
          <p:cNvPr id="2050" name="Picture 2" descr="站在巨人肩膀的智慧图片免费下载_PNG素材_编号vr7ie94ge_图精灵">
            <a:extLst>
              <a:ext uri="{FF2B5EF4-FFF2-40B4-BE49-F238E27FC236}">
                <a16:creationId xmlns:a16="http://schemas.microsoft.com/office/drawing/2014/main" id="{D8AED5CC-B1C1-DB41-AD9B-057FE173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46" y="1143000"/>
            <a:ext cx="4937760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進擊的巨人》第二季完結撒花！18年再見！ - 每日頭條">
            <a:extLst>
              <a:ext uri="{FF2B5EF4-FFF2-40B4-BE49-F238E27FC236}">
                <a16:creationId xmlns:a16="http://schemas.microsoft.com/office/drawing/2014/main" id="{97AEBD29-B5DC-4144-ABD3-132C41173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81" y="4457700"/>
            <a:ext cx="3606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346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35C9A-3443-1541-BCDF-5A69A3E8F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Midterm 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81B978-1C25-884C-BF6C-BA3442DE79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>
                <a:ea typeface="標楷體" panose="03000509000000000000" pitchFamily="65" charset="-120"/>
              </a:rPr>
              <a:t>期中專案需求與限制</a:t>
            </a:r>
            <a:endParaRPr kumimoji="1" lang="en-US" altLang="zh-CN" dirty="0">
              <a:ea typeface="標楷體" panose="03000509000000000000" pitchFamily="65" charset="-120"/>
            </a:endParaRPr>
          </a:p>
          <a:p>
            <a:pPr lvl="1"/>
            <a:r>
              <a:rPr kumimoji="1" lang="zh-CN" altLang="en-US" dirty="0">
                <a:ea typeface="標楷體" panose="03000509000000000000" pitchFamily="65" charset="-120"/>
              </a:rPr>
              <a:t>請</a:t>
            </a:r>
            <a:r>
              <a:rPr kumimoji="1" lang="en-US" altLang="zh-CN" b="1" dirty="0">
                <a:solidFill>
                  <a:srgbClr val="FF0000"/>
                </a:solidFill>
                <a:ea typeface="標楷體" panose="03000509000000000000" pitchFamily="65" charset="-120"/>
              </a:rPr>
              <a:t>2</a:t>
            </a:r>
            <a:r>
              <a:rPr kumimoji="1"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個人一組</a:t>
            </a:r>
            <a:r>
              <a:rPr kumimoji="1" lang="zh-TW" altLang="en-US" dirty="0">
                <a:ea typeface="標楷體" panose="03000509000000000000" pitchFamily="65" charset="-120"/>
              </a:rPr>
              <a:t>，並將分組成員名單和</a:t>
            </a:r>
            <a:r>
              <a:rPr lang="zh-TW" altLang="en-US" dirty="0"/>
              <a:t>報告的論文</a:t>
            </a:r>
            <a:r>
              <a:rPr kumimoji="1" lang="zh-TW" altLang="en-US" dirty="0">
                <a:ea typeface="標楷體" panose="03000509000000000000" pitchFamily="65" charset="-120"/>
              </a:rPr>
              <a:t>登錄到網大的課程討論版</a:t>
            </a:r>
            <a:endParaRPr kumimoji="1" lang="en-US" altLang="zh-TW" dirty="0">
              <a:ea typeface="標楷體" panose="03000509000000000000" pitchFamily="65" charset="-120"/>
            </a:endParaRPr>
          </a:p>
          <a:p>
            <a:pPr lvl="1"/>
            <a:r>
              <a:rPr kumimoji="1" lang="zh-TW" altLang="en-US" dirty="0">
                <a:ea typeface="標楷體" panose="03000509000000000000" pitchFamily="65" charset="-120"/>
              </a:rPr>
              <a:t>請尋找一篇與</a:t>
            </a:r>
            <a:r>
              <a:rPr kumimoji="1"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流行疾病有關文獻</a:t>
            </a:r>
            <a:r>
              <a:rPr kumimoji="1" lang="zh-TW" altLang="en-US" dirty="0">
                <a:ea typeface="標楷體" panose="03000509000000000000" pitchFamily="65" charset="-120"/>
              </a:rPr>
              <a:t>作為專案分析基礎</a:t>
            </a:r>
            <a:r>
              <a:rPr kumimoji="1" lang="en-US" altLang="zh-TW" dirty="0">
                <a:ea typeface="標楷體" panose="03000509000000000000" pitchFamily="65" charset="-120"/>
              </a:rPr>
              <a:t> (</a:t>
            </a:r>
            <a:r>
              <a:rPr lang="en" altLang="zh-TW" dirty="0"/>
              <a:t>epidemics, influenza, Infection, COVID-19, pandemic, infectious disease, prediction, forecast, machine learning, data mining</a:t>
            </a:r>
            <a:r>
              <a:rPr kumimoji="1" lang="en-US" altLang="zh-TW" dirty="0">
                <a:ea typeface="標楷體" panose="03000509000000000000" pitchFamily="65" charset="-120"/>
              </a:rPr>
              <a:t>)</a:t>
            </a:r>
          </a:p>
          <a:p>
            <a:pPr lvl="1"/>
            <a:r>
              <a:rPr kumimoji="1" lang="zh-TW" altLang="en-US" dirty="0">
                <a:ea typeface="標楷體" panose="03000509000000000000" pitchFamily="65" charset="-120"/>
              </a:rPr>
              <a:t>請使用該文獻引用、使用或提供的資料集進行分析</a:t>
            </a:r>
            <a:endParaRPr kumimoji="1" lang="en-US" altLang="zh-TW" dirty="0">
              <a:ea typeface="標楷體" panose="03000509000000000000" pitchFamily="65" charset="-120"/>
            </a:endParaRPr>
          </a:p>
          <a:p>
            <a:pPr lvl="1"/>
            <a:r>
              <a:rPr kumimoji="1" lang="zh-TW" altLang="en-US" dirty="0">
                <a:ea typeface="標楷體" panose="03000509000000000000" pitchFamily="65" charset="-120"/>
              </a:rPr>
              <a:t>請用</a:t>
            </a:r>
            <a:r>
              <a:rPr kumimoji="1" lang="zh-CN" altLang="en-US" dirty="0">
                <a:ea typeface="標楷體" panose="03000509000000000000" pitchFamily="65" charset="-120"/>
              </a:rPr>
              <a:t>課堂所學的資料處理方法和資料探勘相關的演算法進行處理</a:t>
            </a:r>
            <a:endParaRPr kumimoji="1" lang="en-US" altLang="zh-CN" b="1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pPr lvl="1"/>
            <a:r>
              <a:rPr kumimoji="1"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請在專案報告中說明你們使用的方法，並與文獻提出的方法進行比較</a:t>
            </a:r>
            <a:endParaRPr kumimoji="1" lang="en-US" altLang="zh-TW" b="1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pPr lvl="1"/>
            <a:r>
              <a:rPr kumimoji="1" lang="zh-TW" altLang="en-US" b="1" dirty="0">
                <a:ea typeface="標楷體" panose="03000509000000000000" pitchFamily="65" charset="-120"/>
              </a:rPr>
              <a:t>請整理一份</a:t>
            </a:r>
            <a:r>
              <a:rPr kumimoji="1"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15~20</a:t>
            </a:r>
            <a:r>
              <a:rPr kumimoji="1"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分鐘左右的課堂報告</a:t>
            </a:r>
            <a:endParaRPr kumimoji="1" lang="en-US" altLang="zh-TW" b="1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pPr lvl="1"/>
            <a:r>
              <a:rPr kumimoji="1"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報告內容包含參考文獻的介紹，使用的資料集，文獻使用的方法和你們測試的方法</a:t>
            </a:r>
            <a:r>
              <a:rPr kumimoji="1"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(</a:t>
            </a:r>
            <a:r>
              <a:rPr kumimoji="1"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至少測試</a:t>
            </a:r>
            <a:r>
              <a:rPr kumimoji="1"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3</a:t>
            </a:r>
            <a:r>
              <a:rPr kumimoji="1"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種以上課堂所學到的方法</a:t>
            </a:r>
            <a:r>
              <a:rPr kumimoji="1"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)</a:t>
            </a:r>
          </a:p>
          <a:p>
            <a:pPr lvl="1"/>
            <a:r>
              <a:rPr kumimoji="1" lang="zh-TW" altLang="en-US" b="1" dirty="0">
                <a:solidFill>
                  <a:srgbClr val="FF0000"/>
                </a:solidFill>
                <a:ea typeface="標楷體" panose="03000509000000000000" pitchFamily="65" charset="-120"/>
              </a:rPr>
              <a:t>說明和解釋你方法和文獻方法優劣與原因，報告日期：</a:t>
            </a:r>
            <a:r>
              <a:rPr kumimoji="1" lang="en-US" altLang="zh-TW" b="1" dirty="0">
                <a:solidFill>
                  <a:srgbClr val="FF0000"/>
                </a:solidFill>
                <a:ea typeface="標楷體" panose="03000509000000000000" pitchFamily="65" charset="-120"/>
              </a:rPr>
              <a:t>4 / 6</a:t>
            </a:r>
            <a:endParaRPr kumimoji="1" lang="zh-TW" altLang="en-US" b="1" dirty="0">
              <a:solidFill>
                <a:srgbClr val="FF0000"/>
              </a:solidFill>
              <a:ea typeface="標楷體" panose="03000509000000000000" pitchFamily="65" charset="-120"/>
            </a:endParaRPr>
          </a:p>
          <a:p>
            <a:pPr lvl="1"/>
            <a:endParaRPr kumimoji="1" lang="zh-TW" altLang="en-US" b="1" dirty="0">
              <a:solidFill>
                <a:srgbClr val="FF0000"/>
              </a:solidFill>
            </a:endParaRPr>
          </a:p>
          <a:p>
            <a:pPr lvl="1"/>
            <a:endParaRPr kumimoji="1" lang="en-US" altLang="zh-TW" b="1" dirty="0">
              <a:solidFill>
                <a:srgbClr val="FF0000"/>
              </a:solidFill>
            </a:endParaRPr>
          </a:p>
          <a:p>
            <a:pPr lvl="1"/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5485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71357D-7549-5A40-A4EF-DEF5EA1D5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Search Papers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8063459-010F-5F4B-9EEA-75D229535A1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內容版面配置區 6">
            <a:extLst>
              <a:ext uri="{FF2B5EF4-FFF2-40B4-BE49-F238E27FC236}">
                <a16:creationId xmlns:a16="http://schemas.microsoft.com/office/drawing/2014/main" id="{B562749F-E177-0D45-BEF9-D0107D217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66" y="1444369"/>
            <a:ext cx="5588000" cy="2540000"/>
          </a:xfrm>
          <a:prstGeom prst="rect">
            <a:avLst/>
          </a:prstGeom>
        </p:spPr>
      </p:pic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73BAB442-B4DF-564C-9D89-B02DD9E73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0"/>
            <a:ext cx="5430923" cy="254000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F2AE18D-C5AF-EC4A-9714-FA5CAC294B16}"/>
              </a:ext>
            </a:extLst>
          </p:cNvPr>
          <p:cNvSpPr txBox="1"/>
          <p:nvPr/>
        </p:nvSpPr>
        <p:spPr>
          <a:xfrm>
            <a:off x="7681506" y="2979431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Scholar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567E24A-FF7C-F24F-BE6D-0129C670E077}"/>
              </a:ext>
            </a:extLst>
          </p:cNvPr>
          <p:cNvSpPr txBox="1"/>
          <p:nvPr/>
        </p:nvSpPr>
        <p:spPr>
          <a:xfrm>
            <a:off x="5106488" y="1187543"/>
            <a:ext cx="2401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Engine</a:t>
            </a:r>
            <a:endParaRPr kumimoji="1"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8670F0-E85B-2740-87F4-9393D6BAD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13" y="4060569"/>
            <a:ext cx="5861610" cy="16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20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山資管主題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中山資管主題" id="{6E5997DB-2DF2-0643-88AF-78EAF34DF4EA}" vid="{46402880-EC7C-4948-8E42-53C08340C81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31713</TotalTime>
  <Words>454</Words>
  <Application>Microsoft Macintosh PowerPoint</Application>
  <PresentationFormat>寬螢幕</PresentationFormat>
  <Paragraphs>52</Paragraphs>
  <Slides>12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4" baseType="lpstr">
      <vt:lpstr>微軟正黑體</vt:lpstr>
      <vt:lpstr>標楷體</vt:lpstr>
      <vt:lpstr>Arial</vt:lpstr>
      <vt:lpstr>Bookman Old Style</vt:lpstr>
      <vt:lpstr>Calibri</vt:lpstr>
      <vt:lpstr>Gill Sans MT</vt:lpstr>
      <vt:lpstr>Monaco</vt:lpstr>
      <vt:lpstr>Times New Roman</vt:lpstr>
      <vt:lpstr>Wingdings</vt:lpstr>
      <vt:lpstr>Wingdings 3</vt:lpstr>
      <vt:lpstr>中山資管主題</vt:lpstr>
      <vt:lpstr>PhotoImpact</vt:lpstr>
      <vt:lpstr>Midterm Project 2022-03-23</vt:lpstr>
      <vt:lpstr>專案的目的</vt:lpstr>
      <vt:lpstr>Data Mining feat. 傳染病</vt:lpstr>
      <vt:lpstr>PowerPoint 簡報</vt:lpstr>
      <vt:lpstr>PowerPoint 簡報</vt:lpstr>
      <vt:lpstr>PowerPoint 簡報</vt:lpstr>
      <vt:lpstr>站在巨人的肩膀上</vt:lpstr>
      <vt:lpstr>Midterm Project</vt:lpstr>
      <vt:lpstr>How to Search Papers</vt:lpstr>
      <vt:lpstr>相關文獻搜尋</vt:lpstr>
      <vt:lpstr>關鍵字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黃志遠</dc:creator>
  <cp:lastModifiedBy>志遠 黃</cp:lastModifiedBy>
  <cp:revision>869</cp:revision>
  <cp:lastPrinted>2019-10-27T14:19:06Z</cp:lastPrinted>
  <dcterms:created xsi:type="dcterms:W3CDTF">2018-03-10T12:24:34Z</dcterms:created>
  <dcterms:modified xsi:type="dcterms:W3CDTF">2022-03-23T08:49:03Z</dcterms:modified>
</cp:coreProperties>
</file>